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5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0710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31433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7235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737711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51908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0037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6248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29370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08893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468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84759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3441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51383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88491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2210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37987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7/23/2016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3420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smtClean="0"/>
              <a:pPr/>
              <a:t>7/23/2016</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3396937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12558" y="1266092"/>
            <a:ext cx="8689976" cy="1735013"/>
          </a:xfrm>
        </p:spPr>
        <p:txBody>
          <a:bodyPr/>
          <a:lstStyle/>
          <a:p>
            <a:r>
              <a:rPr lang="en-US" dirty="0"/>
              <a:t>Issues and Trends </a:t>
            </a:r>
            <a:br>
              <a:rPr lang="en-US" dirty="0"/>
            </a:br>
            <a:r>
              <a:rPr lang="en-US" dirty="0"/>
              <a:t>in Special Education</a:t>
            </a:r>
          </a:p>
        </p:txBody>
      </p:sp>
      <p:sp>
        <p:nvSpPr>
          <p:cNvPr id="3" name="Subtitle 2"/>
          <p:cNvSpPr>
            <a:spLocks noGrp="1"/>
          </p:cNvSpPr>
          <p:nvPr>
            <p:ph type="subTitle" idx="1"/>
          </p:nvPr>
        </p:nvSpPr>
        <p:spPr/>
        <p:txBody>
          <a:bodyPr/>
          <a:lstStyle/>
          <a:p>
            <a:r>
              <a:rPr lang="en-US" dirty="0"/>
              <a:t>The University of West Alabama</a:t>
            </a:r>
          </a:p>
          <a:p>
            <a:endParaRPr lang="en-US" dirty="0"/>
          </a:p>
          <a:p>
            <a:endParaRPr lang="en-US" dirty="0"/>
          </a:p>
        </p:txBody>
      </p:sp>
    </p:spTree>
    <p:extLst>
      <p:ext uri="{BB962C8B-B14F-4D97-AF65-F5344CB8AC3E}">
        <p14:creationId xmlns:p14="http://schemas.microsoft.com/office/powerpoint/2010/main" val="691120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1116660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3047096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3481866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2772943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1979109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sz="quarter" idx="13"/>
          </p:nvPr>
        </p:nvSpPr>
        <p:spPr>
          <a:xfrm>
            <a:off x="913775" y="1786800"/>
            <a:ext cx="10363826" cy="4587623"/>
          </a:xfrm>
        </p:spPr>
        <p:txBody>
          <a:bodyPr>
            <a:normAutofit fontScale="92500" lnSpcReduction="20000"/>
          </a:bodyPr>
          <a:lstStyle/>
          <a:p>
            <a:r>
              <a:rPr lang="en-US" dirty="0"/>
              <a:t>Banks, J. A., &amp; Banks, C. A. M. (2009). </a:t>
            </a:r>
            <a:r>
              <a:rPr lang="en-US" i="1" dirty="0"/>
              <a:t>Multicultural education: Issues and perspectives</a:t>
            </a:r>
            <a:r>
              <a:rPr lang="en-US" dirty="0"/>
              <a:t>. John Wiley &amp; Sons.</a:t>
            </a:r>
          </a:p>
          <a:p>
            <a:r>
              <a:rPr lang="en-US" dirty="0"/>
              <a:t>Brownell, M. T., </a:t>
            </a:r>
            <a:r>
              <a:rPr lang="en-US" dirty="0" err="1"/>
              <a:t>Sindelar</a:t>
            </a:r>
            <a:r>
              <a:rPr lang="en-US" dirty="0"/>
              <a:t>, P. T., Kiely, M. T., &amp; Danielson, L. C. (2010). Special education teacher quality and preparation: Exposing foundations, constructing a new model. </a:t>
            </a:r>
            <a:r>
              <a:rPr lang="en-US" i="1" dirty="0"/>
              <a:t>Exceptional Children</a:t>
            </a:r>
            <a:r>
              <a:rPr lang="en-US" dirty="0"/>
              <a:t>, </a:t>
            </a:r>
            <a:r>
              <a:rPr lang="en-US" i="1" dirty="0"/>
              <a:t>76</a:t>
            </a:r>
            <a:r>
              <a:rPr lang="en-US" dirty="0"/>
              <a:t>(3), 357-377.</a:t>
            </a:r>
          </a:p>
          <a:p>
            <a:r>
              <a:rPr lang="en-US" dirty="0"/>
              <a:t>Friend, M. (2013). </a:t>
            </a:r>
            <a:r>
              <a:rPr lang="en-US" i="1" dirty="0"/>
              <a:t>Special education: Contemporary perspectives for school professionals</a:t>
            </a:r>
            <a:r>
              <a:rPr lang="en-US" dirty="0"/>
              <a:t>. Pearson Higher Ed.</a:t>
            </a:r>
          </a:p>
          <a:p>
            <a:r>
              <a:rPr lang="en-US" dirty="0"/>
              <a:t>Friend, M., Cook, L., Hurley-Chamberlain, D., &amp; </a:t>
            </a:r>
            <a:r>
              <a:rPr lang="en-US" dirty="0" err="1"/>
              <a:t>Shamberger</a:t>
            </a:r>
            <a:r>
              <a:rPr lang="en-US" dirty="0"/>
              <a:t>, C. (2010). Co-teaching: An illustration of the complexity of collaboration in special education. </a:t>
            </a:r>
            <a:r>
              <a:rPr lang="en-US" i="1" dirty="0"/>
              <a:t>Journal of Educational and Psychological Consultation</a:t>
            </a:r>
            <a:r>
              <a:rPr lang="en-US" dirty="0"/>
              <a:t>, </a:t>
            </a:r>
            <a:r>
              <a:rPr lang="en-US" i="1" dirty="0"/>
              <a:t>20</a:t>
            </a:r>
            <a:r>
              <a:rPr lang="en-US" dirty="0"/>
              <a:t>(1), 9-27.</a:t>
            </a:r>
          </a:p>
          <a:p>
            <a:r>
              <a:rPr lang="en-US" dirty="0"/>
              <a:t>Kauffman, J. M., Hallahan, D. P., &amp; Pullen, P. C. (Eds.). (2011). </a:t>
            </a:r>
            <a:r>
              <a:rPr lang="en-US" i="1" dirty="0"/>
              <a:t>Handbook of special education</a:t>
            </a:r>
            <a:r>
              <a:rPr lang="en-US" dirty="0"/>
              <a:t>. Routledge.</a:t>
            </a:r>
          </a:p>
          <a:p>
            <a:r>
              <a:rPr lang="en-US" dirty="0"/>
              <a:t>Unger, H. G. (2014). </a:t>
            </a:r>
            <a:r>
              <a:rPr lang="en-US" i="1" dirty="0"/>
              <a:t>Encyclopedia of American education</a:t>
            </a:r>
            <a:r>
              <a:rPr lang="en-US" dirty="0"/>
              <a:t>. </a:t>
            </a:r>
            <a:r>
              <a:rPr lang="en-US" dirty="0" err="1"/>
              <a:t>Infobase</a:t>
            </a:r>
            <a:r>
              <a:rPr lang="en-US" dirty="0"/>
              <a:t> Publishing.</a:t>
            </a:r>
          </a:p>
          <a:p>
            <a:endParaRPr lang="en-US" dirty="0"/>
          </a:p>
        </p:txBody>
      </p:sp>
    </p:spTree>
    <p:extLst>
      <p:ext uri="{BB962C8B-B14F-4D97-AF65-F5344CB8AC3E}">
        <p14:creationId xmlns:p14="http://schemas.microsoft.com/office/powerpoint/2010/main" val="202140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Intr</a:t>
            </a:r>
            <a:endParaRPr lang="en-US" dirty="0"/>
          </a:p>
        </p:txBody>
      </p:sp>
      <p:sp>
        <p:nvSpPr>
          <p:cNvPr id="3" name="Content Placeholder 2"/>
          <p:cNvSpPr>
            <a:spLocks noGrp="1"/>
          </p:cNvSpPr>
          <p:nvPr>
            <p:ph sz="quarter" idx="13"/>
          </p:nvPr>
        </p:nvSpPr>
        <p:spPr>
          <a:xfrm>
            <a:off x="1054451" y="2040859"/>
            <a:ext cx="10363826" cy="3424107"/>
          </a:xfrm>
        </p:spPr>
        <p:txBody>
          <a:bodyPr/>
          <a:lstStyle/>
          <a:p>
            <a:r>
              <a:rPr lang="en-US" dirty="0"/>
              <a:t>Special education refers the unique type of learning, support, and services that are provided to people with identified disabilities and requires professionally trained individuals to provide the education. Such kind of teaching is provided to those who are physically, emotionally, mentally, or socially delayed and thus, cannot use the normal learning. </a:t>
            </a:r>
          </a:p>
          <a:p>
            <a:endParaRPr lang="en-US" dirty="0"/>
          </a:p>
        </p:txBody>
      </p:sp>
    </p:spTree>
    <p:extLst>
      <p:ext uri="{BB962C8B-B14F-4D97-AF65-F5344CB8AC3E}">
        <p14:creationId xmlns:p14="http://schemas.microsoft.com/office/powerpoint/2010/main" val="2561033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694382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3350367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2443318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4215372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3125628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4273718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endParaRPr lang="en-US"/>
          </a:p>
        </p:txBody>
      </p:sp>
    </p:spTree>
    <p:extLst>
      <p:ext uri="{BB962C8B-B14F-4D97-AF65-F5344CB8AC3E}">
        <p14:creationId xmlns:p14="http://schemas.microsoft.com/office/powerpoint/2010/main" val="2766494126"/>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TM04033925[[fn=Droplet]]</Template>
  <TotalTime>10</TotalTime>
  <Words>87</Words>
  <Application>Microsoft Office PowerPoint</Application>
  <PresentationFormat>Widescreen</PresentationFormat>
  <Paragraphs>11</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Tw Cen MT</vt:lpstr>
      <vt:lpstr>Droplet</vt:lpstr>
      <vt:lpstr>Issues and Trends  in Special Education</vt:lpstr>
      <vt:lpstr>Intr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and Trends  in Special Education</dc:title>
  <dc:creator>Owner</dc:creator>
  <cp:lastModifiedBy>Owner</cp:lastModifiedBy>
  <cp:revision>3</cp:revision>
  <dcterms:created xsi:type="dcterms:W3CDTF">2016-07-23T14:17:50Z</dcterms:created>
  <dcterms:modified xsi:type="dcterms:W3CDTF">2016-07-23T14:34:53Z</dcterms:modified>
</cp:coreProperties>
</file>